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1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D98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D98A1E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3B2A12"/>
                </a:solidFill>
                <a:latin typeface="Secular One"/>
                <a:cs typeface="Secular One"/>
              </a:rPr>
              <a:t>בונים חוסן ביחד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D98A1E"/>
                </a:solidFill>
                <a:latin typeface="Secular One"/>
                <a:cs typeface="Secular One"/>
              </a:rPr>
              <a:t>הכוח שבנו: ארבעה כוחות להרגעה בזמן חירום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lion-cover-aedd5c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1181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1181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34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שאגת הארי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804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84804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9340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חמשת החושים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7796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57796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332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1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מנהרת הנשימה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078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3078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2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מעגל הכוחות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כשהאזעקה הפנימית עובדת – יש לי ארגז כלים עם ארבעה כוחות.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4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12"/>
                </a:solidFill>
                <a:latin typeface="Secular One"/>
                <a:cs typeface="Secular One"/>
              </a:rPr>
              <a:t>מה זה "הכוח שבנו"?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lion-what-3792a5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מצב חירום יכול להפחיד – וזה בסדר. אפשר לפחד, לכעוס, להתבלבל, להרגיש משהו בגוף או להתקשות לישון. זה לא סימן לחולשה: הגוף מפעיל "אזעקה פנימית" חכמה שמנסה לשמור עלינו. וכשהיא עובדת, יש לנו ארגז כלים עם ארבעה כוחות.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D98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בזמן אזעקה או מצב חירום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אחרי אירוע מפחיד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כשהמחשבות מתרוצצות וקשה להירדם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חשוב לדעת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מותר להרגיש ככה. רוב האנשים חוזרים להרגיש רגיל וטוב אחרי שמצב החירום עובר. ולבקש עזרה – זה סימן שאנחנו חזקים!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ארבעת הכוחות עובדים הכי טוב כשמתרגלים אותם גם בזמנים רגועים.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בונים חוסן ביחד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ארבעת הכוחות ‏·‏ חלק א׳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12"/>
                </a:solidFill>
                <a:latin typeface="Secular One"/>
                <a:cs typeface="Secular One"/>
              </a:rPr>
              <a:t>להחזיר שליטה ולהתעגן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3781669"/>
          </a:xfrm>
          <a:prstGeom prst="roundRect">
            <a:avLst>
              <a:gd name="adj" fmla="val 3598"/>
            </a:avLst>
          </a:prstGeom>
          <a:solidFill>
            <a:srgbClr val="FFFFFF"/>
          </a:solidFill>
          <a:ln w="22680">
            <a:solidFill>
              <a:srgbClr val="D98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40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D98A1E"/>
                </a:solidFill>
                <a:latin typeface="Secular One"/>
                <a:cs typeface="Secular One"/>
              </a:rPr>
              <a:t>שאגת הארי הפנימית</a:t>
            </a:r>
          </a:p>
        </p:txBody>
      </p:sp>
      <p:pic>
        <p:nvPicPr>
          <p:cNvPr id="13" name="Picture 12" descr="lion-m0-82651a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61120" y="2094120"/>
            <a:ext cx="3432240" cy="317686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מחזירה לנו שליטה. האריה אולי מפחד, אבל השאגה שלו היא הבחירה שלו: בוחרים 3 דברים פשוטים – מה אלבש היום? מה אוכל? לאיזה חבר/ה אתקשר?</a:t>
            </a:r>
          </a:p>
          <a:p>
            <a:pPr rtl="1" algn="r">
              <a:lnSpc>
                <a:spcPct val="108000"/>
              </a:lnSpc>
            </a:pPr>
            <a:r>
              <a:rPr sz="1950" b="1" lang="he-IL">
                <a:solidFill>
                  <a:srgbClr val="D98A1E"/>
                </a:solidFill>
                <a:latin typeface="Assistant SemiBold"/>
                <a:cs typeface="Assistant SemiBold"/>
              </a:rPr>
              <a:t>דוגמה: </a:t>
            </a: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לילה של אזעקות, נועה בוחרת חולצה אהובה, ארוחת בוקר עם אבא ושיחה עם סבתא.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3600" y="5497789"/>
            <a:ext cx="6652800" cy="3781669"/>
          </a:xfrm>
          <a:prstGeom prst="roundRect">
            <a:avLst>
              <a:gd name="adj" fmla="val 3598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6244560" y="5633869"/>
            <a:ext cx="725760" cy="72576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40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4800" y="5648989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E85D4A"/>
                </a:solidFill>
                <a:latin typeface="Secular One"/>
                <a:cs typeface="Secular One"/>
              </a:rPr>
              <a:t>תחנת חמשת החושים</a:t>
            </a:r>
          </a:p>
        </p:txBody>
      </p:sp>
      <p:pic>
        <p:nvPicPr>
          <p:cNvPr id="18" name="Picture 17" descr="lion-m1-0257b3c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5679229"/>
            <a:ext cx="1890000" cy="1421280"/>
          </a:xfrm>
          <a:prstGeom prst="round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61120" y="6042109"/>
            <a:ext cx="3432240" cy="317686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"השאגה השקטה" – קרקוע: החושים הם עוגן שמזכיר למוח שאנחנו כאן, עכשיו, ובטוחים. חמישה דברים שרואים, ארבעה שנוגעים בהם, שלושה קולות, שני ריחות וטעם אחד.</a:t>
            </a:r>
          </a:p>
          <a:p>
            <a:pPr rtl="1" algn="r">
              <a:lnSpc>
                <a:spcPct val="108000"/>
              </a:lnSpc>
            </a:pPr>
            <a:r>
              <a:rPr sz="1950" b="1" lang="he-IL">
                <a:solidFill>
                  <a:srgbClr val="E85D4A"/>
                </a:solidFill>
                <a:latin typeface="Assistant SemiBold"/>
                <a:cs typeface="Assistant SemiBold"/>
              </a:rPr>
              <a:t>דוגמה: </a:t>
            </a: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במרחב המוגן דני סופר בשקט: הדלת, המנורה, התיק… ולאט לאט המחשבות נרגעות.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בונים חוסן ביחד  ‏·‏  חוברת חוסן לתלמידים</a:t>
            </a:r>
          </a:p>
        </p:txBody>
      </p:sp>
      <p:sp>
        <p:nvSpPr>
          <p:cNvPr id="21" name="Oval 20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2" name="Ravit logo" descr="logo-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ארבעת הכוחות ‏·‏ חלק ב׳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12"/>
                </a:solidFill>
                <a:latin typeface="Secular One"/>
                <a:cs typeface="Secular One"/>
              </a:rPr>
              <a:t>לנשום – ולהישען על הלהקה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3781669"/>
          </a:xfrm>
          <a:prstGeom prst="roundRect">
            <a:avLst>
              <a:gd name="adj" fmla="val 3598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244560" y="1685880"/>
            <a:ext cx="725760" cy="72576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40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4800" y="1701000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2BA38F"/>
                </a:solidFill>
                <a:latin typeface="Secular One"/>
                <a:cs typeface="Secular One"/>
              </a:rPr>
              <a:t>מנהרת הנשימה</a:t>
            </a:r>
          </a:p>
        </p:txBody>
      </p:sp>
      <p:pic>
        <p:nvPicPr>
          <p:cNvPr id="13" name="Picture 12" descr="lion-m2-8d5ee5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00" y="1731240"/>
            <a:ext cx="1890000" cy="142128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61120" y="2094120"/>
            <a:ext cx="3432240" cy="317686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בלחץ הנשימה מהירה וקצרה. נשימה איטית, כמו דרך מנהרה ארוכה, לוחצת על "כפתור ההרגעה". שואפים עד 4, מחזיקים עד 7, נושפים לאט מהפה עד 8 – שלוש פעמים.</a:t>
            </a:r>
          </a:p>
          <a:p>
            <a:pPr rtl="1" algn="r">
              <a:lnSpc>
                <a:spcPct val="108000"/>
              </a:lnSpc>
            </a:pPr>
            <a:r>
              <a:rPr sz="1950" b="1" lang="he-IL">
                <a:solidFill>
                  <a:srgbClr val="2BA38F"/>
                </a:solidFill>
                <a:latin typeface="Assistant SemiBold"/>
                <a:cs typeface="Assistant SemiBold"/>
              </a:rPr>
              <a:t>דוגמה: </a:t>
            </a: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יום של חדשות קשות נועה לא נרדמת. שלוש נשימות כאלה – והגוף מתחיל להאט.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3600" y="5497789"/>
            <a:ext cx="6652800" cy="4059055"/>
          </a:xfrm>
          <a:prstGeom prst="roundRect">
            <a:avLst>
              <a:gd name="adj" fmla="val 3352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6244560" y="5633869"/>
            <a:ext cx="725760" cy="7257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400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4800" y="5648989"/>
            <a:ext cx="547344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95000"/>
              </a:lnSpc>
            </a:pPr>
            <a:r>
              <a:rPr sz="2400" b="0" lang="he-IL">
                <a:solidFill>
                  <a:srgbClr val="3E7CC9"/>
                </a:solidFill>
                <a:latin typeface="Secular One"/>
                <a:cs typeface="Secular One"/>
              </a:rPr>
              <a:t>מעגל הכוחות שלנו</a:t>
            </a:r>
          </a:p>
        </p:txBody>
      </p:sp>
      <p:pic>
        <p:nvPicPr>
          <p:cNvPr id="18" name="Picture 17" descr="lion-m3-482854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0" y="5679229"/>
            <a:ext cx="1890000" cy="1421280"/>
          </a:xfrm>
          <a:prstGeom prst="round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61120" y="6042109"/>
            <a:ext cx="3432240" cy="34542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  <a:spcAft>
                <a:spcPts val="400"/>
              </a:spcAft>
            </a:pP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הכוח שלנו גדל כשאנחנו יחד. אריות חיים בלהקה – וגם לנו יש להקה: משפחה, חברים, מורים, יועצת ואנשי מקצוע. נהיה ליד אנשים, לא לבד, ונעזור גם לאחרים.</a:t>
            </a:r>
          </a:p>
          <a:p>
            <a:pPr rtl="1" algn="r">
              <a:lnSpc>
                <a:spcPct val="108000"/>
              </a:lnSpc>
            </a:pPr>
            <a:r>
              <a:rPr sz="1950" b="1" lang="he-IL">
                <a:solidFill>
                  <a:srgbClr val="3E7CC9"/>
                </a:solidFill>
                <a:latin typeface="Assistant SemiBold"/>
                <a:cs typeface="Assistant SemiBold"/>
              </a:rPr>
              <a:t>דוגמה: </a:t>
            </a:r>
            <a:r>
              <a:rPr sz="19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בתקופה מתוחה חבורה מהכיתה נפגשת כל ערב לחצי שעה: צוחקים, ושואלים מי צריך עזרה.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בונים חוסן ביחד  ‏·‏  חוברת חוסן לתלמידים</a:t>
            </a:r>
          </a:p>
        </p:txBody>
      </p:sp>
      <p:sp>
        <p:nvSpPr>
          <p:cNvPr id="21" name="Oval 20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2" name="Ravit logo" descr="logo-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תרגול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12"/>
                </a:solidFill>
                <a:latin typeface="Secular One"/>
                <a:cs typeface="Secular One"/>
              </a:rPr>
              <a:t>תרגיל הקרקוע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עושים בשקט, בכל מקום – גם במרחב המוגן: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lion-x5-07f3339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2680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475520"/>
            <a:ext cx="6652800" cy="9797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8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776408"/>
            <a:ext cx="378000" cy="37800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475520"/>
            <a:ext cx="5821200" cy="97977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D98A1E"/>
                </a:solidFill>
                <a:latin typeface="Secular One"/>
                <a:cs typeface="Secular One"/>
              </a:rPr>
              <a:t>רואים: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מחפשים 5 דברים שאני רואה סביבי (דלת, חלון, תיק…).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576256"/>
            <a:ext cx="6652800" cy="9797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5877144"/>
            <a:ext cx="378000" cy="37800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576256"/>
            <a:ext cx="5821200" cy="97977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5D4A"/>
                </a:solidFill>
                <a:latin typeface="Secular One"/>
                <a:cs typeface="Secular One"/>
              </a:rPr>
              <a:t>נוגעים: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4 דברים שאפשר לגעת בהם – השולחן, הבגד, הקיר.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6676992"/>
            <a:ext cx="6652800" cy="9797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6977880"/>
            <a:ext cx="378000" cy="37800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6676992"/>
            <a:ext cx="5821200" cy="97977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A38F"/>
                </a:solidFill>
                <a:latin typeface="Secular One"/>
                <a:cs typeface="Secular One"/>
              </a:rPr>
              <a:t>שומעים: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3 קולות או צלילים – מזגן, ציפור, נשימה.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7777728"/>
            <a:ext cx="6652800" cy="9797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8078616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7777728"/>
            <a:ext cx="5821200" cy="97977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מריחים: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2 דברים שאני מריח/ה – אפשר גם להיזכר בריח אהוב.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3600" y="8878464"/>
            <a:ext cx="6652800" cy="9797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6607440" y="9179352"/>
            <a:ext cx="378000" cy="37800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040" y="8878464"/>
            <a:ext cx="5821200" cy="97977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8A5CC9"/>
                </a:solidFill>
                <a:latin typeface="Secular One"/>
                <a:cs typeface="Secular One"/>
              </a:rPr>
              <a:t>טועמים: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דבר 1 שאני טועם/ת – לגימת מים או מסטיק.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בונים חוסן ביחד  ‏·‏  חוברת חוסן לתלמידים</a:t>
            </a:r>
          </a:p>
        </p:txBody>
      </p:sp>
      <p:sp>
        <p:nvSpPr>
          <p:cNvPr id="29" name="Oval 28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30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כל יום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12"/>
                </a:solidFill>
                <a:latin typeface="Secular One"/>
                <a:cs typeface="Secular One"/>
              </a:rPr>
              <a:t>יומן השגרה שלי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בזמן חירום, שגרה קטנה נותנת לגוף ולראש תחושת ביטחון: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lion-x6-e5c1788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2680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47552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8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914000"/>
            <a:ext cx="378000" cy="37800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47552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D98A1E"/>
                </a:solidFill>
                <a:latin typeface="Secular One"/>
                <a:cs typeface="Secular One"/>
              </a:rPr>
              <a:t>שומרים על סדר יום: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אוכלים, ישנים ומזיזים את הגוף – כמעט כמו בימים רגילים.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85144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289920"/>
            <a:ext cx="378000" cy="37800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85144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5D4A"/>
                </a:solidFill>
                <a:latin typeface="Secular One"/>
                <a:cs typeface="Secular One"/>
              </a:rPr>
              <a:t>מגבילים חדשות: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שומעים חדשות רק פעמיים ביום, לחצי שעה – ולא לפני השינה.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22736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665840"/>
            <a:ext cx="378000" cy="37800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22736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A38F"/>
                </a:solidFill>
                <a:latin typeface="Secular One"/>
                <a:cs typeface="Secular One"/>
              </a:rPr>
              <a:t>דבר אחד שאוהבים: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בוחרים כל יום משהו קטן שעושה טוב: שיר, ציור, משחק, בישול.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0328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4176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860328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מבקשים עזרה: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אנשי המקצוע רוצים לעזור – אנחנו לא לבד. לבקש עזרה זה סימן שאנחנו חזקים.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בונים חוסן ביחד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12"/>
                </a:solidFill>
                <a:latin typeface="Secular One"/>
                <a:cs typeface="Secular One"/>
              </a:rPr>
              <a:t>נועה ואזעקה באמצע היום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B2A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lion-p0-001fa7b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D98A1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B2A1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אזעקה! כולם למרחב המוגן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באמצע יום הלימודים נשמעת אזעקה, וכולם נכנסים למרחב המוגן.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B2A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lion-p1-b45c1a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D98A1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B2A1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אני רואה? שומעת? מרגישה?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תחנת חמשת החושים: הלב דופק, ונועה סופרת מה היא רואה ושומעת.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B2A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lion-p2-0d592ac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D98A1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B2A1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שואפת… מחזיקה… נושפת…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מנהרת הנשימה: שלוש נשימות איטיות, והגוף מתחיל להירגע.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B2A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lion-p3-ef3be78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D98A1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B2A1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בוא נשב ביחד, טוב?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מעגל הכוחות: אחרי האזעקה היא יושבת עם דני – ביחד, לא לבד.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בונים חוסן ביחד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12"/>
                </a:solidFill>
                <a:latin typeface="Secular One"/>
                <a:cs typeface="Secular One"/>
              </a:rPr>
              <a:t>תורכם: ארגז הכלים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עונים לבד, בכתב. אין תשובות נכונות או לא נכונות.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שאגת הארי – שלושה דברים קטנים שאבחר מחר: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חמשת החושים – נסו עכשיו: שלושה קולות שאתם שומעים: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773760" y="4263840"/>
            <a:ext cx="332640" cy="33264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42789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מנהרת הנשימה – מתי אתרגל השבוע, כשאני רגוע/ה?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53600" y="49593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773760" y="532224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600" y="53373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מעגל הכוחות – מי בלהקה שלי? (לפחות שלושה אנשים)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53600" y="60177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53600" y="63504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773760" y="671328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67284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דבר אחד קטן שאני אוהב/ת לעשות כל יום: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53600" y="74088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בונים חוסן ביחד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CEBC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DEFE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D98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12"/>
                </a:solidFill>
                <a:latin typeface="Secular One"/>
                <a:cs typeface="Secular One"/>
              </a:rPr>
              <a:t>הכוח שבנו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233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D98A1E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1961820"/>
            <a:ext cx="574560" cy="574560"/>
          </a:xfrm>
          <a:prstGeom prst="ellipse">
            <a:avLst/>
          </a:prstGeom>
          <a:solidFill>
            <a:srgbClr val="D98A1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D98A1E"/>
                </a:solidFill>
                <a:latin typeface="Secular One"/>
                <a:cs typeface="Secular One"/>
              </a:rPr>
              <a:t>שאגת הארי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3 בחירות קטנות שמחזירות שליטה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2906820"/>
            <a:ext cx="574560" cy="57456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2721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5D4A"/>
                </a:solidFill>
                <a:latin typeface="Secular One"/>
                <a:cs typeface="Secular One"/>
              </a:rPr>
              <a:t>חמשת החושים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רואים, נוגעים, שומעים, מריחים, טועמים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3851820"/>
            <a:ext cx="574560" cy="57456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3666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BA38F"/>
                </a:solidFill>
                <a:latin typeface="Secular One"/>
                <a:cs typeface="Secular One"/>
              </a:rPr>
              <a:t>מנהרת הנשימה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שואפים 4 ‏·‏ מחזיקים 7 ‏·‏ נושפים 8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79682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000" y="4611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מעגל הכוחות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לבד: משפחה, חברים, מורים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5979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D98A1E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כשאנחנו מבקשים עזרה – זה סימן שאנחנו חזקים!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6630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3B2A1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Heart 21"/>
          <p:cNvSpPr/>
          <p:nvPr/>
        </p:nvSpPr>
        <p:spPr>
          <a:xfrm>
            <a:off x="5533920" y="6811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80400" y="6735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7159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וגם: מוקד חוסן ארצי 5486* ‏·‏ ער״ן 1201 ‏·‏ או כל מבוגר שאתם סומכים עליו.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על פי "הכוח שבנו – בונים חוסן יחד" מאת רוית ראש בן ישי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3B2A12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בונים חוסן ביחד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